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58" r:id="rId4"/>
    <p:sldId id="262" r:id="rId5"/>
    <p:sldId id="269" r:id="rId6"/>
    <p:sldId id="270" r:id="rId7"/>
    <p:sldId id="303" r:id="rId8"/>
    <p:sldId id="302" r:id="rId9"/>
    <p:sldId id="304" r:id="rId10"/>
    <p:sldId id="261" r:id="rId11"/>
    <p:sldId id="264" r:id="rId12"/>
    <p:sldId id="301" r:id="rId13"/>
    <p:sldId id="299" r:id="rId14"/>
    <p:sldId id="30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9"/>
  </p:normalViewPr>
  <p:slideViewPr>
    <p:cSldViewPr snapToGrid="0" snapToObjects="1">
      <p:cViewPr>
        <p:scale>
          <a:sx n="80" d="100"/>
          <a:sy n="80" d="100"/>
        </p:scale>
        <p:origin x="2024" y="3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FC39-11DB-47EE-93CC-1DAC9D42F7CC}" type="datetimeFigureOut">
              <a:rPr lang="pt-BR" smtClean="0"/>
              <a:t>08/09/20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58A2F-10A3-4797-BF54-4B2734885F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8667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58A2F-10A3-4797-BF54-4B2734885FE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129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58A2F-10A3-4797-BF54-4B2734885FE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199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58A2F-10A3-4797-BF54-4B2734885FE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6213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58A2F-10A3-4797-BF54-4B2734885FE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875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58A2F-10A3-4797-BF54-4B2734885FE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386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-5716" y="859131"/>
            <a:ext cx="5373448" cy="1714251"/>
          </a:xfrm>
        </p:spPr>
        <p:txBody>
          <a:bodyPr>
            <a:normAutofit/>
          </a:bodyPr>
          <a:lstStyle>
            <a:lvl1pPr algn="l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Título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0" y="2801779"/>
            <a:ext cx="5373448" cy="67786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-319939" y="5708322"/>
            <a:ext cx="9768758" cy="142091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781800" y="5116513"/>
            <a:ext cx="2033588" cy="39528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x-none" dirty="0"/>
              <a:t>Data</a:t>
            </a:r>
            <a:endParaRPr lang="en-US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9360A2C-E991-45DC-B2ED-960D5228A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7158" y="232656"/>
            <a:ext cx="3422809" cy="346586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438D6B8-E6DE-4925-A9C8-2292529867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0558" y="5750767"/>
            <a:ext cx="2060252" cy="125314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A113E13-E8F8-4628-BECA-E7F989FF72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32719" y="5675237"/>
            <a:ext cx="2414183" cy="128112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869A0A0-58F3-475A-A87A-79B9F6F31DD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8640" y="5778217"/>
            <a:ext cx="2630009" cy="90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72617" y="1516270"/>
            <a:ext cx="9493855" cy="4734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7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4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84945" y="1516270"/>
            <a:ext cx="9518514" cy="4734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9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-172617" y="1479283"/>
            <a:ext cx="9493855" cy="4734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62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6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61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476409" y="-135618"/>
            <a:ext cx="5844830" cy="72001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75050" y="6356350"/>
            <a:ext cx="244475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DA6117E-21DF-6942-BAB1-F8B8C057910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05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FFFFFF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17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72617" y="1516270"/>
            <a:ext cx="9493855" cy="4734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9F5-B71A-124D-A864-77D777709769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6117E-21DF-6942-BAB1-F8B8C057910F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6553200" cy="62384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2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019" y="-135619"/>
            <a:ext cx="9502038" cy="719841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0779F5-B71A-124D-A864-77D777709769}" type="datetimeFigureOut">
              <a:rPr lang="en-US" smtClean="0"/>
              <a:pPr/>
              <a:t>9/8/20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DA6117E-21DF-6942-BAB1-F8B8C057910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and.fazenda.gov.br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and.gcf@fazenda.gov.br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53219" y="844058"/>
            <a:ext cx="5578747" cy="1714251"/>
          </a:xfrm>
        </p:spPr>
        <p:txBody>
          <a:bodyPr>
            <a:normAutofit fontScale="90000"/>
          </a:bodyPr>
          <a:lstStyle/>
          <a:p>
            <a:br>
              <a:rPr lang="pt-BR" dirty="0"/>
            </a:br>
            <a:r>
              <a:rPr lang="pt-BR" dirty="0"/>
              <a:t>Fundo Verde do Clima </a:t>
            </a:r>
            <a:br>
              <a:rPr lang="pt-BR" dirty="0"/>
            </a:br>
            <a:br>
              <a:rPr lang="pt-BR" dirty="0"/>
            </a:br>
            <a:r>
              <a:rPr lang="pt-BR" dirty="0"/>
              <a:t>Financiamento de Projetos Sustentáveis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55868" y="3797990"/>
            <a:ext cx="5373448" cy="677863"/>
          </a:xfrm>
        </p:spPr>
        <p:txBody>
          <a:bodyPr/>
          <a:lstStyle/>
          <a:p>
            <a:r>
              <a:rPr lang="en-US" dirty="0" err="1"/>
              <a:t>Ciclo</a:t>
            </a:r>
            <a:r>
              <a:rPr lang="en-US" dirty="0"/>
              <a:t> de </a:t>
            </a:r>
            <a:r>
              <a:rPr lang="en-US" dirty="0" err="1"/>
              <a:t>Eventos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09/09/2020</a:t>
            </a:r>
          </a:p>
        </p:txBody>
      </p:sp>
    </p:spTree>
    <p:extLst>
      <p:ext uri="{BB962C8B-B14F-4D97-AF65-F5344CB8AC3E}">
        <p14:creationId xmlns:p14="http://schemas.microsoft.com/office/powerpoint/2010/main" val="138261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 às Entidades Acreditadas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1° Webinar – Introdução ao GCF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75847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Entidades Acreditadas - 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Instituições validadas pelos GCF para operar seus recursos; </a:t>
            </a:r>
          </a:p>
          <a:p>
            <a:r>
              <a:rPr lang="pt-BR" dirty="0"/>
              <a:t>As EAs passam por um rigoroso processo de acreditação junto ao Fundo onde são analisadas suas capacidades :</a:t>
            </a:r>
          </a:p>
          <a:p>
            <a:pPr lvl="1"/>
            <a:r>
              <a:rPr lang="pt-BR" dirty="0"/>
              <a:t>Fiduciárias</a:t>
            </a:r>
          </a:p>
          <a:p>
            <a:pPr lvl="1"/>
            <a:r>
              <a:rPr lang="pt-BR" dirty="0"/>
              <a:t>De gestão</a:t>
            </a:r>
          </a:p>
          <a:p>
            <a:pPr lvl="1"/>
            <a:r>
              <a:rPr lang="pt-BR" dirty="0"/>
              <a:t>De implementação das salvaguardas sociais e ambientais do GCF.</a:t>
            </a:r>
          </a:p>
          <a:p>
            <a:r>
              <a:rPr lang="pt-BR" dirty="0"/>
              <a:t>É importante frisar que </a:t>
            </a:r>
            <a:r>
              <a:rPr lang="pt-BR" b="1" dirty="0"/>
              <a:t>nem o GCF, nem a AND operam diretamente os recursos do Fundo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5399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540248DF-D059-4B51-940F-B4063BCE8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5" y="620969"/>
            <a:ext cx="7060790" cy="623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3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</a:t>
            </a:r>
            <a:r>
              <a:rPr lang="en-US" dirty="0"/>
              <a:t> de 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As EAs podem ser:</a:t>
            </a:r>
          </a:p>
          <a:p>
            <a:pPr lvl="1"/>
            <a:r>
              <a:rPr lang="pt-BR" dirty="0"/>
              <a:t>Internacionais, Regionais ou Nacionais</a:t>
            </a:r>
          </a:p>
          <a:p>
            <a:pPr lvl="1"/>
            <a:r>
              <a:rPr lang="pt-BR" dirty="0"/>
              <a:t>Públicas, privadas ou organizações não governamentais (3º setor).</a:t>
            </a:r>
          </a:p>
          <a:p>
            <a:r>
              <a:rPr lang="pt-BR" dirty="0"/>
              <a:t>Estas podem estar aptas a operar projetos:</a:t>
            </a:r>
          </a:p>
          <a:p>
            <a:pPr lvl="1"/>
            <a:r>
              <a:rPr lang="pt-BR" dirty="0"/>
              <a:t>Micro (até USD 10 milhões), pequenos (até USD 50 milhões), médios (até USD 250 milhões) e/ou grandes (acima de USD 250 milhões);</a:t>
            </a:r>
          </a:p>
          <a:p>
            <a:pPr lvl="1"/>
            <a:r>
              <a:rPr lang="pt-BR" dirty="0"/>
              <a:t> De empréstimo, garantias, doações e/ou </a:t>
            </a:r>
            <a:r>
              <a:rPr lang="pt-BR" dirty="0" err="1"/>
              <a:t>equity</a:t>
            </a:r>
            <a:endParaRPr lang="pt-BR" dirty="0"/>
          </a:p>
          <a:p>
            <a:pPr lvl="1"/>
            <a:r>
              <a:rPr lang="pt-BR" dirty="0"/>
              <a:t>Com padrões fiduciários de risco A, B e/ou C.</a:t>
            </a:r>
          </a:p>
        </p:txBody>
      </p:sp>
    </p:spTree>
    <p:extLst>
      <p:ext uri="{BB962C8B-B14F-4D97-AF65-F5344CB8AC3E}">
        <p14:creationId xmlns:p14="http://schemas.microsoft.com/office/powerpoint/2010/main" val="1636787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 no </a:t>
            </a:r>
            <a:r>
              <a:rPr lang="en-US" dirty="0" err="1"/>
              <a:t>Brasil</a:t>
            </a:r>
            <a:endParaRPr lang="en-US" dirty="0"/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15F3B79E-CE7B-40D0-AA25-191BFCCD18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258446"/>
              </p:ext>
            </p:extLst>
          </p:nvPr>
        </p:nvGraphicFramePr>
        <p:xfrm>
          <a:off x="752168" y="1697038"/>
          <a:ext cx="7934632" cy="3887999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4291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2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020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/>
                        <a:t>Financiamento – Bancos Multilaterais</a:t>
                      </a:r>
                      <a:endParaRPr lang="pt-BR" sz="24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725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Banco Mundial + IFC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24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358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Banco Interamericano de Desenvolvimento - BID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24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534443"/>
                  </a:ext>
                </a:extLst>
              </a:tr>
              <a:tr h="8463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Banco de Desenvolvimento da América Latina - CAF</a:t>
                      </a:r>
                      <a:endParaRPr lang="pt-BR" sz="24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24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05189"/>
                  </a:ext>
                </a:extLst>
              </a:tr>
              <a:tr h="8463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/>
                        <a:t>FIDA - Fundo Internacional de Desenvolvimento Agrícola</a:t>
                      </a:r>
                      <a:endParaRPr lang="pt-BR" sz="24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24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368015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997EBDC7-6A65-594A-B58B-A3A6EDC11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750" y="3214683"/>
            <a:ext cx="3413096" cy="47579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9273098-8AD2-8440-A44C-7006121ED6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290"/>
          <a:stretch/>
        </p:blipFill>
        <p:spPr>
          <a:xfrm>
            <a:off x="5413819" y="3850055"/>
            <a:ext cx="2846440" cy="9906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4CA8C92-16A1-0A4B-9B26-B32A0CFAC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6960" y="2347585"/>
            <a:ext cx="2578920" cy="51011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0958787-1C73-AE42-8D51-EFBB60410F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191" y="4768982"/>
            <a:ext cx="1538458" cy="77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5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 no </a:t>
            </a:r>
            <a:r>
              <a:rPr lang="en-US" dirty="0" err="1"/>
              <a:t>Brasil</a:t>
            </a:r>
            <a:endParaRPr lang="en-US" dirty="0"/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15F3B79E-CE7B-40D0-AA25-191BFCCD18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55333"/>
              </p:ext>
            </p:extLst>
          </p:nvPr>
        </p:nvGraphicFramePr>
        <p:xfrm>
          <a:off x="457200" y="1697038"/>
          <a:ext cx="8228671" cy="4226875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500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8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37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/>
                        <a:t>Instituições bilaterais – Financiamento e cooperação técnica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Agência Francesa de Desenvolvimento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24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280231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 err="1">
                          <a:solidFill>
                            <a:schemeClr val="tx1"/>
                          </a:solidFill>
                        </a:rPr>
                        <a:t>KfW</a:t>
                      </a: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 (Alemanha)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endParaRPr lang="pt-BR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GIZ (Alemanha)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0275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Agência de Cooperação Internacional do Japão</a:t>
                      </a:r>
                      <a:endParaRPr lang="pt-BR" sz="24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72959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9EF6621A-E198-4443-A226-ECB4F662F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8" y="2220913"/>
            <a:ext cx="1567741" cy="64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763F740-064C-CA44-ADC0-36BA457F3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070" y="3144377"/>
            <a:ext cx="1319215" cy="45908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7CE2263-BAD5-064D-AFC7-50D70E4EB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8748" y="3901778"/>
            <a:ext cx="2724150" cy="71372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EEA13F7-66B8-EF4D-BD6D-BFD1521D6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225" y="4846979"/>
            <a:ext cx="918814" cy="74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56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 no </a:t>
            </a:r>
            <a:r>
              <a:rPr lang="en-US" dirty="0" err="1"/>
              <a:t>Brasil</a:t>
            </a:r>
            <a:endParaRPr lang="en-US" dirty="0"/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15F3B79E-CE7B-40D0-AA25-191BFCCD18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103440"/>
              </p:ext>
            </p:extLst>
          </p:nvPr>
        </p:nvGraphicFramePr>
        <p:xfrm>
          <a:off x="185739" y="3514728"/>
          <a:ext cx="8501061" cy="2562342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360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0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65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/>
                        <a:t>Cooperação técnica</a:t>
                      </a:r>
                      <a:endParaRPr lang="pt-BR" sz="18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222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Entidades do Sistema ONU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Entidades não-governamentais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0850">
                <a:tc>
                  <a:txBody>
                    <a:bodyPr/>
                    <a:lstStyle/>
                    <a:p>
                      <a:pPr marL="0" indent="-3429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pt-BR" sz="1800" b="0" kern="1200" dirty="0"/>
                        <a:t>FAO</a:t>
                      </a:r>
                    </a:p>
                    <a:p>
                      <a:pPr marL="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pt-BR" sz="1800" b="0" kern="1200" dirty="0"/>
                        <a:t>PNUD</a:t>
                      </a:r>
                    </a:p>
                    <a:p>
                      <a:pPr marL="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pt-BR" sz="1800" b="0" kern="1200" dirty="0"/>
                        <a:t>PNUMA</a:t>
                      </a:r>
                    </a:p>
                    <a:p>
                      <a:pPr marL="0" lvl="0" indent="-3429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sz="1800" b="0" kern="1200" dirty="0"/>
                        <a:t>WFP</a:t>
                      </a:r>
                    </a:p>
                    <a:p>
                      <a:pPr marL="0" indent="-3429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pt-BR" sz="1800" b="0" kern="1200" dirty="0"/>
                        <a:t>WMO</a:t>
                      </a:r>
                    </a:p>
                    <a:p>
                      <a:pPr algn="l">
                        <a:buFont typeface="Arial" pitchFamily="34" charset="0"/>
                        <a:buNone/>
                      </a:pPr>
                      <a:endParaRPr lang="pt-BR" sz="18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</a:rPr>
                        <a:t>Conservation International (CI)</a:t>
                      </a:r>
                    </a:p>
                    <a:p>
                      <a:pPr marL="0" indent="-3429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pt-BR" sz="1800" b="0" kern="1200" dirty="0">
                          <a:solidFill>
                            <a:schemeClr val="tx1"/>
                          </a:solidFill>
                        </a:rPr>
                        <a:t>WWF</a:t>
                      </a:r>
                    </a:p>
                    <a:p>
                      <a:pPr marL="0" indent="-3429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pt-BR" sz="1800" b="0" kern="1200" dirty="0">
                          <a:solidFill>
                            <a:schemeClr val="tx1"/>
                          </a:solidFill>
                        </a:rPr>
                        <a:t>Fundação </a:t>
                      </a:r>
                      <a:r>
                        <a:rPr lang="pt-BR" sz="1800" b="0" kern="1200" dirty="0" err="1">
                          <a:solidFill>
                            <a:schemeClr val="tx1"/>
                          </a:solidFill>
                        </a:rPr>
                        <a:t>Avina</a:t>
                      </a:r>
                      <a:endParaRPr lang="pt-BR" sz="1800" b="0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-3429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IUCN</a:t>
                      </a:r>
                      <a:endParaRPr lang="pt-BR" sz="18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18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03188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9342AB2-DCFE-CB4D-B9EF-76DD33024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817005"/>
              </p:ext>
            </p:extLst>
          </p:nvPr>
        </p:nvGraphicFramePr>
        <p:xfrm>
          <a:off x="185738" y="1566071"/>
          <a:ext cx="8501061" cy="1634329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8501061">
                  <a:extLst>
                    <a:ext uri="{9D8B030D-6E8A-4147-A177-3AD203B41FA5}">
                      <a16:colId xmlns:a16="http://schemas.microsoft.com/office/drawing/2014/main" val="1278704209"/>
                    </a:ext>
                  </a:extLst>
                </a:gridCol>
              </a:tblGrid>
              <a:tr h="349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Financiamento – bancos privados internacionais</a:t>
                      </a:r>
                      <a:endParaRPr lang="pt-BR" sz="1800" b="1" u="sng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79447"/>
                  </a:ext>
                </a:extLst>
              </a:tr>
              <a:tr h="12685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</a:rPr>
                        <a:t>Deutsche Bank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1800" b="0" dirty="0" err="1">
                          <a:solidFill>
                            <a:schemeClr val="tx1"/>
                          </a:solidFill>
                        </a:rPr>
                        <a:t>Crédit</a:t>
                      </a:r>
                      <a:r>
                        <a:rPr lang="pt-BR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800" b="0" dirty="0" err="1">
                          <a:solidFill>
                            <a:schemeClr val="tx1"/>
                          </a:solidFill>
                        </a:rPr>
                        <a:t>Agricole</a:t>
                      </a:r>
                      <a:endParaRPr lang="pt-BR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HSBC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Pegasus Capital Advisors</a:t>
                      </a:r>
                      <a:endParaRPr lang="pt-BR" sz="18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246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46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 no </a:t>
            </a:r>
            <a:r>
              <a:rPr lang="en-US" dirty="0" err="1"/>
              <a:t>Brasil</a:t>
            </a:r>
            <a:endParaRPr lang="en-US" dirty="0"/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15F3B79E-CE7B-40D0-AA25-191BFCCD18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9346420"/>
              </p:ext>
            </p:extLst>
          </p:nvPr>
        </p:nvGraphicFramePr>
        <p:xfrm>
          <a:off x="457201" y="1697038"/>
          <a:ext cx="8229600" cy="389376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746674945"/>
                    </a:ext>
                  </a:extLst>
                </a:gridCol>
              </a:tblGrid>
              <a:tr h="33353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Entidades de Acesso Direto do Brasil</a:t>
                      </a:r>
                      <a:endParaRPr lang="pt-BR" sz="1800" b="1" u="sng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1800" b="1" u="sng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BNDES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CAIXA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1955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pt-BR" sz="2400" b="0" dirty="0" err="1">
                          <a:solidFill>
                            <a:schemeClr val="tx1"/>
                          </a:solidFill>
                        </a:rPr>
                        <a:t>Funbio</a:t>
                      </a:r>
                      <a:endParaRPr lang="pt-B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pt-BR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523829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6F7275C5-75BC-9D49-956A-66B74ECC3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4" y="2317948"/>
            <a:ext cx="3089275" cy="6363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AF57F65-39C7-7140-9138-076C01A8C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324" y="3462343"/>
            <a:ext cx="2974975" cy="66639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32A3BB9-0490-0342-BB3F-89F6D44C0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8198" y="4493861"/>
            <a:ext cx="811226" cy="97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2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Responsabilidades das EAs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84638"/>
            <a:ext cx="4040188" cy="639762"/>
          </a:xfrm>
        </p:spPr>
        <p:txBody>
          <a:bodyPr/>
          <a:lstStyle/>
          <a:p>
            <a:r>
              <a:rPr lang="pt-BR" dirty="0"/>
              <a:t>Em nível operacional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066588"/>
            <a:ext cx="4497388" cy="3951288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pt-BR" dirty="0"/>
              <a:t>Engajamento com a AND e stakeholders locais para alinhamento do portfolio com Programa País</a:t>
            </a:r>
          </a:p>
          <a:p>
            <a:pPr>
              <a:spcAft>
                <a:spcPts val="600"/>
              </a:spcAft>
            </a:pPr>
            <a:r>
              <a:rPr lang="pt-BR" dirty="0"/>
              <a:t>Desenho de projetos</a:t>
            </a:r>
          </a:p>
          <a:p>
            <a:pPr>
              <a:spcAft>
                <a:spcPts val="600"/>
              </a:spcAft>
            </a:pPr>
            <a:r>
              <a:rPr lang="pt-BR" dirty="0"/>
              <a:t>Implementação, entrega, monitoramento e relato das atividades financiadas pelo GCF</a:t>
            </a:r>
          </a:p>
          <a:p>
            <a:pPr>
              <a:spcAft>
                <a:spcPts val="600"/>
              </a:spcAft>
            </a:pPr>
            <a:r>
              <a:rPr lang="pt-BR" dirty="0"/>
              <a:t>Desenvolvimento e atualização periódica do Programa de Trabalho da Entidade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84638"/>
            <a:ext cx="4041775" cy="639762"/>
          </a:xfrm>
        </p:spPr>
        <p:txBody>
          <a:bodyPr/>
          <a:lstStyle/>
          <a:p>
            <a:r>
              <a:rPr lang="pt-BR" dirty="0"/>
              <a:t>Em nível institucional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9274" y="2066588"/>
            <a:ext cx="4718897" cy="3951288"/>
          </a:xfrm>
        </p:spPr>
        <p:txBody>
          <a:bodyPr>
            <a:noAutofit/>
          </a:bodyPr>
          <a:lstStyle/>
          <a:p>
            <a:r>
              <a:rPr lang="pt-BR" sz="2000" dirty="0"/>
              <a:t>Demonstrar capacidade de gerenciar, implementar e supervisionar projetos de acordo com os padrões do GCF</a:t>
            </a:r>
          </a:p>
          <a:p>
            <a:r>
              <a:rPr lang="pt-BR" sz="2000" dirty="0"/>
              <a:t>Fornecer evidência de sistemas institucionais, políticas, procedimentos e histórico dentro destes padrões</a:t>
            </a:r>
          </a:p>
          <a:p>
            <a:r>
              <a:rPr lang="pt-BR" sz="2000" dirty="0"/>
              <a:t>Demonstrar capacidade institucional para garantir que as entidades executoras também aplicam estes padrões</a:t>
            </a:r>
          </a:p>
          <a:p>
            <a:r>
              <a:rPr lang="pt-BR" sz="2000" dirty="0"/>
              <a:t>Possuir personalidade jurídica e capacidade legal de entrar em acordos legais com o GCF.</a:t>
            </a:r>
          </a:p>
        </p:txBody>
      </p:sp>
    </p:spTree>
    <p:extLst>
      <p:ext uri="{BB962C8B-B14F-4D97-AF65-F5344CB8AC3E}">
        <p14:creationId xmlns:p14="http://schemas.microsoft.com/office/powerpoint/2010/main" val="3994904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300" dirty="0"/>
              <a:t>A AUTORIDADE NACIONAL DESIGNADA (AND) e as EAs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pt-BR" sz="1700" dirty="0"/>
              <a:t>No Brasil a AND é a Secretaria de Assuntos Econômicos Internacionais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Interface entre o país e o Fundo </a:t>
            </a:r>
          </a:p>
          <a:p>
            <a:r>
              <a:rPr lang="pt-BR" dirty="0"/>
              <a:t>A AND realiza o procedimento de não-objeção de propostas de programas e projetos a serem financiados pelo GCF no Brasil</a:t>
            </a:r>
          </a:p>
          <a:p>
            <a:r>
              <a:rPr lang="pt-BR" dirty="0"/>
              <a:t>A AND também apoia as EAs no engajamento com stakeholders</a:t>
            </a:r>
          </a:p>
          <a:p>
            <a:r>
              <a:rPr lang="pt-BR" b="1" dirty="0"/>
              <a:t>A AND não opera recursos do GCF</a:t>
            </a:r>
            <a:r>
              <a:rPr lang="pt-BR" dirty="0"/>
              <a:t>, este papel é realizado apenas pelas 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24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300" dirty="0" err="1"/>
              <a:t>Entidades</a:t>
            </a:r>
            <a:r>
              <a:rPr lang="en-US" sz="2300" dirty="0"/>
              <a:t> </a:t>
            </a:r>
            <a:r>
              <a:rPr lang="en-US" sz="2300" dirty="0" err="1"/>
              <a:t>Executoras</a:t>
            </a:r>
            <a:r>
              <a:rPr lang="en-US" sz="2300" dirty="0"/>
              <a:t> e as EAs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pt-BR" sz="1700" dirty="0"/>
              <a:t>As entidades executoras podem ser entidades públicas (inclusive bancos públicos), privados e instituições não governamentais.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As EAs podem canalizar os recursos do Fundo para entidades executoras</a:t>
            </a:r>
          </a:p>
          <a:p>
            <a:r>
              <a:rPr lang="pt-BR" dirty="0"/>
              <a:t>Contudo, as EAs também podem escolher executar os projetos</a:t>
            </a:r>
          </a:p>
          <a:p>
            <a:r>
              <a:rPr lang="pt-BR" dirty="0"/>
              <a:t>As EAs devem assegurar que as entidades executoras atuam dentro dos padrões do GCF.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125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8492" y="1752601"/>
            <a:ext cx="2951696" cy="417195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19050" y="1933576"/>
            <a:ext cx="60579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/>
              <a:t> O Fundo e suas Estruturas</a:t>
            </a:r>
          </a:p>
          <a:p>
            <a:pPr indent="2667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/>
              <a:t> Critérios do GCF para Concessão de Financiamento</a:t>
            </a:r>
          </a:p>
          <a:p>
            <a:pPr indent="2667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/>
              <a:t> Instrumentos Financeiros Disponíveis no GCF</a:t>
            </a:r>
          </a:p>
          <a:p>
            <a:pPr indent="2667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/>
              <a:t> Exemplos de Projetos Aprovados</a:t>
            </a:r>
          </a:p>
          <a:p>
            <a:pPr indent="2667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/>
              <a:t> GCF no Contexto Brasileiro: Autoridade Nacional Designada </a:t>
            </a:r>
          </a:p>
          <a:p>
            <a:pPr indent="2667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/>
              <a:t> Processos nacionais para aprovação de propostas</a:t>
            </a:r>
          </a:p>
          <a:p>
            <a:pPr indent="2667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dirty="0"/>
              <a:t> Monitoramento e avaliação</a:t>
            </a:r>
          </a:p>
          <a:p>
            <a:pPr indent="266700">
              <a:spcBef>
                <a:spcPts val="600"/>
              </a:spcBef>
              <a:spcAft>
                <a:spcPts val="600"/>
              </a:spcAft>
            </a:pPr>
            <a:endParaRPr lang="pt-BR" dirty="0"/>
          </a:p>
          <a:p>
            <a:pPr indent="266700">
              <a:spcBef>
                <a:spcPts val="600"/>
              </a:spcBef>
              <a:spcAft>
                <a:spcPts val="600"/>
              </a:spcAft>
            </a:pPr>
            <a:r>
              <a:rPr lang="pt-BR" b="1" dirty="0"/>
              <a:t>Disponível em </a:t>
            </a:r>
            <a:r>
              <a:rPr lang="pt-BR" b="1" dirty="0">
                <a:hlinkClick r:id="rId3"/>
              </a:rPr>
              <a:t>http://and.fazenda.gov.br</a:t>
            </a:r>
            <a:r>
              <a:rPr lang="pt-BR" b="1" dirty="0"/>
              <a:t> 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405263"/>
            <a:ext cx="8229600" cy="706090"/>
          </a:xfrm>
        </p:spPr>
        <p:txBody>
          <a:bodyPr>
            <a:normAutofit/>
          </a:bodyPr>
          <a:lstStyle/>
          <a:p>
            <a:r>
              <a:rPr lang="pt-BR" sz="4000" dirty="0"/>
              <a:t>Guia de Acesso ao GCF</a:t>
            </a:r>
          </a:p>
        </p:txBody>
      </p:sp>
    </p:spTree>
    <p:extLst>
      <p:ext uri="{BB962C8B-B14F-4D97-AF65-F5344CB8AC3E}">
        <p14:creationId xmlns:p14="http://schemas.microsoft.com/office/powerpoint/2010/main" val="361986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256145" y="1194104"/>
            <a:ext cx="60867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3200" b="1" dirty="0">
                <a:solidFill>
                  <a:schemeClr val="bg1"/>
                </a:solidFill>
                <a:latin typeface="Calibri" pitchFamily="34" charset="0"/>
              </a:rPr>
              <a:t>Autoridade Nacional Designada para o Fundo Verde do Clima</a:t>
            </a:r>
          </a:p>
          <a:p>
            <a:pPr algn="ctr">
              <a:buNone/>
            </a:pPr>
            <a:endParaRPr lang="pt-BR" sz="320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buNone/>
            </a:pPr>
            <a:r>
              <a:rPr lang="pt-BR" sz="3200" dirty="0">
                <a:solidFill>
                  <a:schemeClr val="bg1"/>
                </a:solidFill>
                <a:latin typeface="Calibri" pitchFamily="34" charset="0"/>
              </a:rPr>
              <a:t>Secretaria de Assuntos Econômicos Internacionais (SAIN)</a:t>
            </a:r>
          </a:p>
          <a:p>
            <a:pPr algn="ctr">
              <a:buNone/>
            </a:pPr>
            <a:endParaRPr lang="pt-BR" sz="320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buNone/>
            </a:pPr>
            <a:r>
              <a:rPr lang="pt-BR" sz="3200" dirty="0">
                <a:solidFill>
                  <a:schemeClr val="bg1"/>
                </a:solidFill>
                <a:latin typeface="Calibri" pitchFamily="34" charset="0"/>
              </a:rPr>
              <a:t>Ministério da Economia</a:t>
            </a:r>
          </a:p>
          <a:p>
            <a:pPr algn="ctr">
              <a:buNone/>
            </a:pPr>
            <a:endParaRPr lang="pt-BR" sz="320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buNone/>
            </a:pPr>
            <a:r>
              <a:rPr lang="pt-BR" sz="3200" dirty="0">
                <a:solidFill>
                  <a:schemeClr val="accent3"/>
                </a:solidFill>
                <a:latin typeface="Calibri" pitchFamily="34" charset="0"/>
                <a:hlinkClick r:id="rId2"/>
              </a:rPr>
              <a:t>and.gcf@fazenda.gov.br</a:t>
            </a:r>
            <a:endParaRPr lang="pt-BR" sz="3200" dirty="0">
              <a:solidFill>
                <a:schemeClr val="accent3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263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4892</TotalTime>
  <Words>609</Words>
  <Application>Microsoft Macintosh PowerPoint</Application>
  <PresentationFormat>Apresentação na tela (4:3)</PresentationFormat>
  <Paragraphs>99</Paragraphs>
  <Slides>14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 Fundo Verde do Clima   Financiamento de Projetos Sustentáveis</vt:lpstr>
      <vt:lpstr>Introdução às Entidades Acreditadas</vt:lpstr>
      <vt:lpstr>As Entidades Acreditadas - EAs</vt:lpstr>
      <vt:lpstr>Apresentação do PowerPoint</vt:lpstr>
      <vt:lpstr>Tipos de EAs</vt:lpstr>
      <vt:lpstr>EAs no Brasil</vt:lpstr>
      <vt:lpstr>EAs no Brasil</vt:lpstr>
      <vt:lpstr>EAs no Brasil</vt:lpstr>
      <vt:lpstr>EAs no Brasil</vt:lpstr>
      <vt:lpstr>Responsabilidades das EAs</vt:lpstr>
      <vt:lpstr>A AUTORIDADE NACIONAL DESIGNADA (AND) e as EAs</vt:lpstr>
      <vt:lpstr>Entidades Executoras e as EAs</vt:lpstr>
      <vt:lpstr>Guia de Acesso ao GCF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</dc:creator>
  <cp:lastModifiedBy>Marco Aurelio dos Santos Araujo</cp:lastModifiedBy>
  <cp:revision>55</cp:revision>
  <dcterms:created xsi:type="dcterms:W3CDTF">2017-05-23T18:18:56Z</dcterms:created>
  <dcterms:modified xsi:type="dcterms:W3CDTF">2020-09-08T19:20:07Z</dcterms:modified>
</cp:coreProperties>
</file>